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 snapToGrid="0">
      <p:cViewPr varScale="1">
        <p:scale>
          <a:sx n="144" d="100"/>
          <a:sy n="144" d="100"/>
        </p:scale>
        <p:origin x="7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5173873b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5173873b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5173873b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5173873b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5173873b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5173873b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5173873b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5173873b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5173873b2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5173873b2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5173873b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5173873b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5173873b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5173873b2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5173873b2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5173873b2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5173873b2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5173873b2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5173873b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5173873b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5173873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5173873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5173873b2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5173873b2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5173873b2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5173873b2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5173873b2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5173873b2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5173873b2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5173873b2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5173873b2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5173873b2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5173873b2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5173873b2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5173873b2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5173873b2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5173873b2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5173873b2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5173873b2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5173873b2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5173873b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5173873b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5173873b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5173873b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5173873b2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5173873b2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5173873b2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5173873b2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173873b2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5173873b2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5173873b2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5173873b2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5173873b2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5173873b2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5173873b2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5173873b2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5173873b2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5173873b2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5173873b2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5173873b2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5173873b2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5173873b2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5173873b2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5173873b2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5173873b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5173873b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5173873b2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5173873b2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5173873b2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5173873b2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5173873b2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5173873b2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5173873b2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5173873b2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5173873b2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5173873b2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5173873b2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05173873b2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5173873b2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5173873b2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5173873b2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05173873b2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5173873b2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5173873b2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5173873b2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5173873b2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5173873b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5173873b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5173873b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5173873b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5173873b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5173873b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5173873b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5173873b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5173873b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5173873b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 Platform, Data Store, Data Security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303100"/>
            <a:ext cx="85206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1. Data Processing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109663"/>
            <a:ext cx="87630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1. Data Processing - Transformation Tasks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2775"/>
            <a:ext cx="392430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/>
        </p:nvSpPr>
        <p:spPr>
          <a:xfrm>
            <a:off x="4236000" y="1307200"/>
            <a:ext cx="449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F1F1F"/>
                </a:solidFill>
                <a:highlight>
                  <a:srgbClr val="FFFFFF"/>
                </a:highlight>
              </a:rPr>
              <a:t>Structuring, </a:t>
            </a: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essentially, actions that change the form and schema of the data. This change may be as simple as changing the order of fields within a record or dataset or as complex as combining fields into complex structures using joins and unions.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150" y="3586000"/>
            <a:ext cx="3667125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1. Data Processing - Tools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2225"/>
            <a:ext cx="35147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8825" y="1170125"/>
            <a:ext cx="4029075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B81EAF-E353-DAD3-B32B-0CD7A748BA1C}"/>
              </a:ext>
            </a:extLst>
          </p:cNvPr>
          <p:cNvSpPr txBox="1"/>
          <p:nvPr/>
        </p:nvSpPr>
        <p:spPr>
          <a:xfrm>
            <a:off x="594804" y="2814221"/>
            <a:ext cx="3111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Python/R- With Libraries &amp; packages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1. Data Processing - Relationship with Storage Layer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3819525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63" y="3894275"/>
            <a:ext cx="381000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1. Analysis &amp; User Interface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00" y="1823750"/>
            <a:ext cx="725805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>
            <a:off x="311700" y="1017725"/>
            <a:ext cx="732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1F1F"/>
                </a:solidFill>
              </a:rPr>
              <a:t>The Analysis and User Interface Layer delivers processed data to data consumers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1. Analysis &amp; User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3400425" cy="34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650" y="1170125"/>
            <a:ext cx="311467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1. Data Pipeline</a:t>
            </a:r>
            <a:endParaRPr b="1"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00" y="1113300"/>
            <a:ext cx="8839200" cy="3414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1. Data Pipeline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7500"/>
            <a:ext cx="234315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2. Factor for Selecting and Designing Data Stores</a:t>
            </a:r>
            <a:endParaRPr b="1"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0650"/>
            <a:ext cx="788670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2. Factor for Selecting and Designing Data Stores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3" y="1615000"/>
            <a:ext cx="6137875" cy="293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/>
        </p:nvSpPr>
        <p:spPr>
          <a:xfrm>
            <a:off x="290550" y="1060900"/>
            <a:ext cx="856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A well-designed data repository is essential for building a system that is scalable and </a:t>
            </a:r>
            <a:r>
              <a:rPr lang="en" sz="1200">
                <a:solidFill>
                  <a:srgbClr val="1F1F1F"/>
                </a:solidFill>
                <a:highlight>
                  <a:srgbClr val="EEEEEE"/>
                </a:highlight>
              </a:rPr>
              <a:t>capable of performing during high workloads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1. Architecting the Data Platform</a:t>
            </a:r>
            <a:endParaRPr b="1"/>
          </a:p>
        </p:txBody>
      </p:sp>
      <p:sp>
        <p:nvSpPr>
          <p:cNvPr id="60" name="Google Shape;60;p14"/>
          <p:cNvSpPr txBox="1"/>
          <p:nvPr/>
        </p:nvSpPr>
        <p:spPr>
          <a:xfrm>
            <a:off x="152400" y="1017725"/>
            <a:ext cx="767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we will learn about the layers of a data platform architecture. </a:t>
            </a:r>
            <a:r>
              <a:rPr lang="en" sz="1200">
                <a:solidFill>
                  <a:srgbClr val="1F1F1F"/>
                </a:solidFill>
                <a:highlight>
                  <a:srgbClr val="EEEEEE"/>
                </a:highlight>
              </a:rPr>
              <a:t>A layer represents functional components that perform a specific set of tasks in the data </a:t>
            </a: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platform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4225"/>
            <a:ext cx="8562975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2. Consideration for Designing Data Stores</a:t>
            </a:r>
            <a:endParaRPr b="1"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01" y="1295475"/>
            <a:ext cx="4415425" cy="30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2. Types of databases</a:t>
            </a:r>
            <a:endParaRPr b="1"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9200"/>
            <a:ext cx="8069226" cy="315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/>
        </p:nvSpPr>
        <p:spPr>
          <a:xfrm>
            <a:off x="2349150" y="17808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1F1F"/>
                </a:solidFill>
              </a:rPr>
              <a:t>A database is essentially a collection of data designed for:</a:t>
            </a:r>
            <a:endParaRPr/>
          </a:p>
        </p:txBody>
      </p:sp>
      <p:sp>
        <p:nvSpPr>
          <p:cNvPr id="188" name="Google Shape;188;p33"/>
          <p:cNvSpPr txBox="1"/>
          <p:nvPr/>
        </p:nvSpPr>
        <p:spPr>
          <a:xfrm>
            <a:off x="311700" y="4281525"/>
            <a:ext cx="865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F1F1F"/>
                </a:solidFill>
                <a:highlight>
                  <a:srgbClr val="FFFFFF"/>
                </a:highlight>
              </a:rPr>
              <a:t>Depending on the type of data</a:t>
            </a: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, databases can be categorized in two primary ways – </a:t>
            </a:r>
            <a:r>
              <a:rPr lang="en" sz="1200" b="1">
                <a:solidFill>
                  <a:srgbClr val="1F1F1F"/>
                </a:solidFill>
                <a:highlight>
                  <a:srgbClr val="FFFFFF"/>
                </a:highlight>
              </a:rPr>
              <a:t>relational </a:t>
            </a:r>
            <a:r>
              <a:rPr lang="en" sz="1200" b="1">
                <a:solidFill>
                  <a:srgbClr val="1F1F1F"/>
                </a:solidFill>
              </a:rPr>
              <a:t>and non-relational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2. Types of databases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3750"/>
            <a:ext cx="6666149" cy="30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4"/>
          <p:cNvSpPr txBox="1"/>
          <p:nvPr/>
        </p:nvSpPr>
        <p:spPr>
          <a:xfrm>
            <a:off x="311700" y="4385700"/>
            <a:ext cx="798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F1F1F"/>
                </a:solidFill>
              </a:rPr>
              <a:t>Non-relational databases</a:t>
            </a:r>
            <a:r>
              <a:rPr lang="en" sz="1200">
                <a:solidFill>
                  <a:srgbClr val="1F1F1F"/>
                </a:solidFill>
              </a:rPr>
              <a:t>, based on the type of data and how you want to query the data,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5AE3C-8E5F-456B-90B7-55240E65A7A5}"/>
              </a:ext>
            </a:extLst>
          </p:cNvPr>
          <p:cNvSpPr txBox="1"/>
          <p:nvPr/>
        </p:nvSpPr>
        <p:spPr>
          <a:xfrm>
            <a:off x="7173157" y="1251751"/>
            <a:ext cx="1661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RDS /Aurora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2. Types of databases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017725"/>
            <a:ext cx="3800475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5"/>
          <p:cNvSpPr txBox="1"/>
          <p:nvPr/>
        </p:nvSpPr>
        <p:spPr>
          <a:xfrm>
            <a:off x="4035250" y="1269300"/>
            <a:ext cx="41772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F1F1F"/>
                </a:solidFill>
                <a:highlight>
                  <a:srgbClr val="FFFFFF"/>
                </a:highlight>
              </a:rPr>
              <a:t>Examples:</a:t>
            </a:r>
            <a:endParaRPr sz="1200"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If you're looking to run complex search queries and multi-operation transactions, 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→ for example, </a:t>
            </a:r>
            <a:r>
              <a:rPr lang="en" sz="1200">
                <a:solidFill>
                  <a:srgbClr val="1F1F1F"/>
                </a:solidFill>
              </a:rPr>
              <a:t>a document-based database may not be the best option for you. </a:t>
            </a:r>
            <a:endParaRPr sz="1200">
              <a:solidFill>
                <a:srgbClr val="1F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1F1F"/>
                </a:solidFill>
                <a:highlight>
                  <a:srgbClr val="EEEEEE"/>
                </a:highlight>
              </a:rPr>
              <a:t>Graph-based database if you need to process high-volume transactions </a:t>
            </a: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because graph-based databases are not optimized for large-volume analytics queries.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7C1BC-3E8D-5C09-E3C9-3A64522C456C}"/>
              </a:ext>
            </a:extLst>
          </p:cNvPr>
          <p:cNvSpPr txBox="1"/>
          <p:nvPr/>
        </p:nvSpPr>
        <p:spPr>
          <a:xfrm>
            <a:off x="4225771" y="3275860"/>
            <a:ext cx="37914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 DB	: Key-value</a:t>
            </a:r>
          </a:p>
          <a:p>
            <a:r>
              <a:rPr lang="en-US" dirty="0"/>
              <a:t>AWS Document DB	: Document based</a:t>
            </a:r>
          </a:p>
          <a:p>
            <a:r>
              <a:rPr lang="en-US" dirty="0"/>
              <a:t>AWS QLDB	: ledger/column based</a:t>
            </a:r>
          </a:p>
          <a:p>
            <a:r>
              <a:rPr lang="en-US" dirty="0"/>
              <a:t>AWS Neptune	: Graph based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2. Volume of Data</a:t>
            </a:r>
            <a:endParaRPr b="1"/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16200"/>
            <a:ext cx="6588675" cy="30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2. Intended use of Data </a:t>
            </a:r>
            <a:endParaRPr/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861300"/>
            <a:ext cx="6097400" cy="25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7"/>
          <p:cNvSpPr txBox="1"/>
          <p:nvPr/>
        </p:nvSpPr>
        <p:spPr>
          <a:xfrm>
            <a:off x="311700" y="1193500"/>
            <a:ext cx="7180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F1F1F"/>
                </a:solidFill>
                <a:highlight>
                  <a:srgbClr val="FFFFFF"/>
                </a:highlight>
              </a:rPr>
              <a:t>How you intend</a:t>
            </a: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 to use the data you are collecting is also an important consideration for the choice and design of a data store.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2. Intended use of Data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913"/>
            <a:ext cx="7176949" cy="30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2. Intended use of Data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06858"/>
            <a:ext cx="6914723" cy="342681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9"/>
          <p:cNvSpPr txBox="1"/>
          <p:nvPr/>
        </p:nvSpPr>
        <p:spPr>
          <a:xfrm>
            <a:off x="378900" y="909325"/>
            <a:ext cx="76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1F1F1F"/>
                </a:solidFill>
                <a:highlight>
                  <a:srgbClr val="FFFFFF"/>
                </a:highlight>
              </a:rPr>
              <a:t>Normalization</a:t>
            </a:r>
            <a:r>
              <a:rPr lang="en" sz="1200" dirty="0">
                <a:solidFill>
                  <a:srgbClr val="1F1F1F"/>
                </a:solidFill>
                <a:highlight>
                  <a:srgbClr val="FFFFFF"/>
                </a:highlight>
              </a:rPr>
              <a:t> of the database is another important consideration at the design stage. </a:t>
            </a:r>
            <a:endParaRPr sz="1200" dirty="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solidFill>
                  <a:srgbClr val="1F1F1F"/>
                </a:solidFill>
                <a:highlight>
                  <a:srgbClr val="FFFFFF"/>
                </a:highlight>
              </a:rPr>
              <a:t>Normalization</a:t>
            </a:r>
            <a:r>
              <a:rPr lang="en" sz="1200" u="sng" dirty="0">
                <a:solidFill>
                  <a:srgbClr val="1F1F1F"/>
                </a:solidFill>
                <a:highlight>
                  <a:srgbClr val="FFFFFF"/>
                </a:highlight>
              </a:rPr>
              <a:t> is the process of efficiently organizing data in a database.</a:t>
            </a:r>
            <a:endParaRPr u="sng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>
            <a:spLocks noGrp="1"/>
          </p:cNvSpPr>
          <p:nvPr>
            <p:ph type="title"/>
          </p:nvPr>
        </p:nvSpPr>
        <p:spPr>
          <a:xfrm>
            <a:off x="311700" y="56825"/>
            <a:ext cx="8520600" cy="9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2. Storage Consideration - Performance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56450"/>
            <a:ext cx="7603700" cy="25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>
            <a:spLocks noGrp="1"/>
          </p:cNvSpPr>
          <p:nvPr>
            <p:ph type="title"/>
          </p:nvPr>
        </p:nvSpPr>
        <p:spPr>
          <a:xfrm>
            <a:off x="311700" y="56825"/>
            <a:ext cx="8520600" cy="9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2. Storage Consideration - Availability / Integrity / Recoverability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9075"/>
            <a:ext cx="73152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23250"/>
            <a:ext cx="69818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447125"/>
            <a:ext cx="7705725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1. Data Ingestion or Collection Layer</a:t>
            </a:r>
            <a:endParaRPr b="1"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75" y="1927050"/>
            <a:ext cx="8582025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208400" y="1060925"/>
            <a:ext cx="8042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F1F1F"/>
                </a:solidFill>
                <a:highlight>
                  <a:srgbClr val="FFFFFF"/>
                </a:highlight>
              </a:rPr>
              <a:t>Data Collection Layer</a:t>
            </a: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 is responsible for connecting to the source systems and bringing the data from these systems into the data platform.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5418175" y="3779475"/>
            <a:ext cx="3599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1F1F"/>
                </a:solidFill>
              </a:rPr>
              <a:t>For example, how much data was ingested in a batch, data source, and other descriptive </a:t>
            </a: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information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2. Privacy, Security, Governance</a:t>
            </a:r>
            <a:endParaRPr b="1"/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8525"/>
            <a:ext cx="833437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2. Privacy, Security, Governance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43"/>
          <p:cNvSpPr txBox="1"/>
          <p:nvPr/>
        </p:nvSpPr>
        <p:spPr>
          <a:xfrm>
            <a:off x="319100" y="1017725"/>
            <a:ext cx="870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F1F1F"/>
                </a:solidFill>
                <a:highlight>
                  <a:srgbClr val="FFFFFF"/>
                </a:highlight>
              </a:rPr>
              <a:t>Regulations</a:t>
            </a: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 such as GDPR, CCPA, and HIPAA restrict the ownership, use, and management </a:t>
            </a:r>
            <a:r>
              <a:rPr lang="en" sz="1200">
                <a:solidFill>
                  <a:srgbClr val="1F1F1F"/>
                </a:solidFill>
                <a:highlight>
                  <a:srgbClr val="EEEEEE"/>
                </a:highlight>
              </a:rPr>
              <a:t>of personal and sensitive data</a:t>
            </a:r>
            <a:endParaRPr/>
          </a:p>
        </p:txBody>
      </p:sp>
      <p:pic>
        <p:nvPicPr>
          <p:cNvPr id="255" name="Google Shape;2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88" y="1478425"/>
            <a:ext cx="850582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75" y="4231150"/>
            <a:ext cx="7704838" cy="6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3. Security </a:t>
            </a:r>
            <a:endParaRPr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277225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8BFC72-4CB9-5A2A-F741-309202946206}"/>
              </a:ext>
            </a:extLst>
          </p:cNvPr>
          <p:cNvSpPr txBox="1"/>
          <p:nvPr/>
        </p:nvSpPr>
        <p:spPr>
          <a:xfrm>
            <a:off x="470517" y="3915052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PAN DA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>
            <a:spLocks noGrp="1"/>
          </p:cNvSpPr>
          <p:nvPr>
            <p:ph type="title"/>
          </p:nvPr>
        </p:nvSpPr>
        <p:spPr>
          <a:xfrm>
            <a:off x="311700" y="133500"/>
            <a:ext cx="8520600" cy="8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3. Security  - The Confidentiality-Integrity-Availability (CIA) Trial</a:t>
            </a:r>
            <a:endParaRPr b="1"/>
          </a:p>
        </p:txBody>
      </p:sp>
      <p:pic>
        <p:nvPicPr>
          <p:cNvPr id="268" name="Google Shape;2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5500"/>
            <a:ext cx="8113899" cy="29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3. Security - All facets of security</a:t>
            </a:r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8225"/>
            <a:ext cx="8443225" cy="27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3F6E4F-EEB0-AC39-EDB3-B15C25B73415}"/>
              </a:ext>
            </a:extLst>
          </p:cNvPr>
          <p:cNvSpPr txBox="1"/>
          <p:nvPr/>
        </p:nvSpPr>
        <p:spPr>
          <a:xfrm>
            <a:off x="1083076" y="4492101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Phy</a:t>
            </a:r>
            <a:r>
              <a:rPr lang="en-US" dirty="0"/>
              <a:t> Infra- 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C9FF8E-76BC-C0AA-C9BB-0E8AE4CE754A}"/>
              </a:ext>
            </a:extLst>
          </p:cNvPr>
          <p:cNvSpPr txBox="1"/>
          <p:nvPr/>
        </p:nvSpPr>
        <p:spPr>
          <a:xfrm>
            <a:off x="3009530" y="4492101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PAN DA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3. Security - Physical Infrastructure Security  </a:t>
            </a:r>
            <a:endParaRPr/>
          </a:p>
        </p:txBody>
      </p:sp>
      <p:pic>
        <p:nvPicPr>
          <p:cNvPr id="280" name="Google Shape;2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9600"/>
            <a:ext cx="7236051" cy="30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3. Security - Network Security</a:t>
            </a:r>
            <a:endParaRPr/>
          </a:p>
        </p:txBody>
      </p:sp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5100"/>
            <a:ext cx="7674299" cy="32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3. Security - Application Security</a:t>
            </a:r>
            <a:endParaRPr/>
          </a:p>
        </p:txBody>
      </p:sp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63" y="1017725"/>
            <a:ext cx="857366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3. Security - Data Security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25" y="1314450"/>
            <a:ext cx="8220075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3. Security - Data Security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4" name="Google Shape;3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2825"/>
            <a:ext cx="8042424" cy="32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1. Data Ingestion or Collection Layer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100" y="1160650"/>
            <a:ext cx="3733800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3. Security - Data Security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3800"/>
            <a:ext cx="5502600" cy="24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2"/>
          <p:cNvSpPr txBox="1"/>
          <p:nvPr/>
        </p:nvSpPr>
        <p:spPr>
          <a:xfrm>
            <a:off x="311700" y="3760550"/>
            <a:ext cx="770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F1F1F"/>
                </a:solidFill>
                <a:highlight>
                  <a:srgbClr val="FFFFFF"/>
                </a:highlight>
              </a:rPr>
              <a:t>later on in the course </a:t>
            </a:r>
            <a:r>
              <a:rPr lang="en" sz="1200" b="1" dirty="0">
                <a:solidFill>
                  <a:srgbClr val="1F1F1F"/>
                </a:solidFill>
                <a:highlight>
                  <a:srgbClr val="FFFFFF"/>
                </a:highlight>
              </a:rPr>
              <a:t>you will learn more about the different stages of data life cycle</a:t>
            </a:r>
            <a:r>
              <a:rPr lang="en" sz="1200" dirty="0">
                <a:solidFill>
                  <a:srgbClr val="1F1F1F"/>
                </a:solidFill>
                <a:highlight>
                  <a:srgbClr val="FFFFFF"/>
                </a:highlight>
              </a:rPr>
              <a:t> the vulnerabilities data can be exposed to </a:t>
            </a:r>
            <a:r>
              <a:rPr lang="en" sz="1200" dirty="0">
                <a:solidFill>
                  <a:srgbClr val="1F1F1F"/>
                </a:solidFill>
              </a:rPr>
              <a:t>and the security features that help </a:t>
            </a:r>
            <a:r>
              <a:rPr lang="en" sz="1200" dirty="0">
                <a:solidFill>
                  <a:srgbClr val="1F1F1F"/>
                </a:solidFill>
                <a:highlight>
                  <a:srgbClr val="FFFFFF"/>
                </a:highlight>
              </a:rPr>
              <a:t>protect data end to end through its life cycle it is vital to proactively monitor track and react to security violations in time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69C92-17D4-58CE-8FAD-5C7FFE21B036}"/>
              </a:ext>
            </a:extLst>
          </p:cNvPr>
          <p:cNvSpPr txBox="1"/>
          <p:nvPr/>
        </p:nvSpPr>
        <p:spPr>
          <a:xfrm>
            <a:off x="5444834" y="2571750"/>
            <a:ext cx="3387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	: Hypertext Transfer Protocol Secure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SSL	: Secure Socket Layer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TLS	: Transport Layer Security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3. Security - Monitoring and Intelligence</a:t>
            </a:r>
            <a:endParaRPr/>
          </a:p>
        </p:txBody>
      </p:sp>
      <p:pic>
        <p:nvPicPr>
          <p:cNvPr id="317" name="Google Shape;3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1700"/>
            <a:ext cx="690510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Recap</a:t>
            </a:r>
            <a:endParaRPr b="1"/>
          </a:p>
        </p:txBody>
      </p:sp>
      <p:pic>
        <p:nvPicPr>
          <p:cNvPr id="323" name="Google Shape;3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56450"/>
            <a:ext cx="7408200" cy="335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Recap</a:t>
            </a:r>
            <a:endParaRPr b="1"/>
          </a:p>
        </p:txBody>
      </p:sp>
      <p:pic>
        <p:nvPicPr>
          <p:cNvPr id="329" name="Google Shape;32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8038"/>
            <a:ext cx="8839201" cy="3127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Recap</a:t>
            </a:r>
            <a:endParaRPr b="1"/>
          </a:p>
        </p:txBody>
      </p:sp>
      <p:pic>
        <p:nvPicPr>
          <p:cNvPr id="335" name="Google Shape;33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14956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Quiz</a:t>
            </a:r>
            <a:endParaRPr b="1"/>
          </a:p>
        </p:txBody>
      </p:sp>
      <p:pic>
        <p:nvPicPr>
          <p:cNvPr id="341" name="Google Shape;34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00" y="1103825"/>
            <a:ext cx="7781925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Quiz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" name="Google Shape;3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1198550"/>
            <a:ext cx="87058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Quiz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3" name="Google Shape;3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017725"/>
            <a:ext cx="837382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Quiz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0580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Quiz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5" name="Google Shape;36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51953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1. Data Ingestion or Collection Layer - SQL Databases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50" y="1208000"/>
            <a:ext cx="3409950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700" y="1152525"/>
            <a:ext cx="371475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8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1. Data Ingestion or Collection Layer - non-SQL Databases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150" y="1369150"/>
            <a:ext cx="34385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1. Data Storage and Integration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" y="1114425"/>
            <a:ext cx="878205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86FB63-F3A3-AB86-318B-31A05103ED9C}"/>
              </a:ext>
            </a:extLst>
          </p:cNvPr>
          <p:cNvSpPr txBox="1"/>
          <p:nvPr/>
        </p:nvSpPr>
        <p:spPr>
          <a:xfrm>
            <a:off x="311700" y="4376691"/>
            <a:ext cx="4461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 use case scenario : Master Data Management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8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1. Data Ingestion or Collection Layer - </a:t>
            </a:r>
            <a:r>
              <a:rPr lang="en" b="1" dirty="0">
                <a:solidFill>
                  <a:srgbClr val="FF0000"/>
                </a:solidFill>
              </a:rPr>
              <a:t>Integration tools</a:t>
            </a: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75" y="862000"/>
            <a:ext cx="3524250" cy="34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050" y="781850"/>
            <a:ext cx="336232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217875"/>
            <a:ext cx="85206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1. Data Ingestion or Collection Layer - Platform as a Service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2775"/>
            <a:ext cx="3714750" cy="34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437588-0A97-0F62-0B6B-7DB3C7E4E94B}"/>
              </a:ext>
            </a:extLst>
          </p:cNvPr>
          <p:cNvSpPr txBox="1"/>
          <p:nvPr/>
        </p:nvSpPr>
        <p:spPr>
          <a:xfrm>
            <a:off x="4909351" y="174002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Glue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733</Words>
  <Application>Microsoft Macintosh PowerPoint</Application>
  <PresentationFormat>On-screen Show (16:9)</PresentationFormat>
  <Paragraphs>83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Times New Roman</vt:lpstr>
      <vt:lpstr>Simple Light</vt:lpstr>
      <vt:lpstr>Data Platform, Data Store, Data Security</vt:lpstr>
      <vt:lpstr>1. Architecting the Data Platform</vt:lpstr>
      <vt:lpstr>1. Data Ingestion or Collection Layer</vt:lpstr>
      <vt:lpstr>1. Data Ingestion or Collection Layer </vt:lpstr>
      <vt:lpstr>1. Data Ingestion or Collection Layer - SQL Databases  </vt:lpstr>
      <vt:lpstr>1. Data Ingestion or Collection Layer - non-SQL Databases   </vt:lpstr>
      <vt:lpstr>1. Data Storage and Integration  </vt:lpstr>
      <vt:lpstr>1. Data Ingestion or Collection Layer - Integration tools  </vt:lpstr>
      <vt:lpstr>1. Data Ingestion or Collection Layer - Platform as a Service</vt:lpstr>
      <vt:lpstr>1. Data Processing</vt:lpstr>
      <vt:lpstr>1. Data Processing - Transformation Tasks </vt:lpstr>
      <vt:lpstr>1. Data Processing - Tools</vt:lpstr>
      <vt:lpstr>1. Data Processing - Relationship with Storage Layer</vt:lpstr>
      <vt:lpstr>1. Analysis &amp; User Interface</vt:lpstr>
      <vt:lpstr>1. Analysis &amp; User Interface </vt:lpstr>
      <vt:lpstr>1. Data Pipeline</vt:lpstr>
      <vt:lpstr>1. Data Pipeline </vt:lpstr>
      <vt:lpstr>2. Factor for Selecting and Designing Data Stores</vt:lpstr>
      <vt:lpstr>2. Factor for Selecting and Designing Data Stores  </vt:lpstr>
      <vt:lpstr>2. Consideration for Designing Data Stores</vt:lpstr>
      <vt:lpstr>2. Types of databases</vt:lpstr>
      <vt:lpstr>2. Types of databases </vt:lpstr>
      <vt:lpstr>2. Types of databases </vt:lpstr>
      <vt:lpstr>2. Volume of Data</vt:lpstr>
      <vt:lpstr>2. Intended use of Data </vt:lpstr>
      <vt:lpstr>2. Intended use of Data  </vt:lpstr>
      <vt:lpstr>2. Intended use of Data  </vt:lpstr>
      <vt:lpstr>2. Storage Consideration - Performance   </vt:lpstr>
      <vt:lpstr>2. Storage Consideration - Availability / Integrity / Recoverability    </vt:lpstr>
      <vt:lpstr>2. Privacy, Security, Governance</vt:lpstr>
      <vt:lpstr>2. Privacy, Security, Governance </vt:lpstr>
      <vt:lpstr>3. Security </vt:lpstr>
      <vt:lpstr>3. Security  - The Confidentiality-Integrity-Availability (CIA) Trial</vt:lpstr>
      <vt:lpstr>3. Security - All facets of security</vt:lpstr>
      <vt:lpstr>3. Security - Physical Infrastructure Security  </vt:lpstr>
      <vt:lpstr>3. Security - Network Security</vt:lpstr>
      <vt:lpstr>3. Security - Application Security</vt:lpstr>
      <vt:lpstr>3. Security - Data Security </vt:lpstr>
      <vt:lpstr>3. Security - Data Security  </vt:lpstr>
      <vt:lpstr>3. Security - Data Security   </vt:lpstr>
      <vt:lpstr>3. Security - Monitoring and Intelligence</vt:lpstr>
      <vt:lpstr>Recap</vt:lpstr>
      <vt:lpstr>Recap</vt:lpstr>
      <vt:lpstr>Recap</vt:lpstr>
      <vt:lpstr>Quiz</vt:lpstr>
      <vt:lpstr>Quiz </vt:lpstr>
      <vt:lpstr>Quiz </vt:lpstr>
      <vt:lpstr>Quiz </vt:lpstr>
      <vt:lpstr>Quiz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Platform, Data Store, Data Security</dc:title>
  <cp:lastModifiedBy>Smit Shah</cp:lastModifiedBy>
  <cp:revision>5</cp:revision>
  <dcterms:modified xsi:type="dcterms:W3CDTF">2023-05-09T16:10:04Z</dcterms:modified>
</cp:coreProperties>
</file>